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6" r:id="rId16"/>
    <p:sldId id="269" r:id="rId17"/>
    <p:sldId id="275" r:id="rId18"/>
    <p:sldId id="271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7020114436927"/>
          <c:y val="8.5781250000000003E-2"/>
          <c:w val="0.8670277731963989"/>
          <c:h val="0.609010580708661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конец года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конец года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конец года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5716224"/>
        <c:axId val="137901952"/>
        <c:axId val="0"/>
      </c:bar3DChart>
      <c:catAx>
        <c:axId val="1357162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37901952"/>
        <c:crosses val="autoZero"/>
        <c:auto val="1"/>
        <c:lblAlgn val="ctr"/>
        <c:lblOffset val="100"/>
        <c:noMultiLvlLbl val="0"/>
      </c:catAx>
      <c:valAx>
        <c:axId val="13790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13571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85606123775107"/>
          <c:y val="0.76163336614173227"/>
          <c:w val="0.33161887890913733"/>
          <c:h val="0.20711663385826773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17020114436927"/>
          <c:y val="8.5781250000000003E-2"/>
          <c:w val="0.8670277731963989"/>
          <c:h val="0.6090105807086614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начало года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начало года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 уровень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На начало года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4338176"/>
        <c:axId val="104339712"/>
        <c:axId val="0"/>
      </c:bar3DChart>
      <c:catAx>
        <c:axId val="1043381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002060"/>
                </a:solidFill>
              </a:defRPr>
            </a:pPr>
            <a:endParaRPr lang="ru-RU"/>
          </a:p>
        </c:txPr>
        <c:crossAx val="104339712"/>
        <c:crosses val="autoZero"/>
        <c:auto val="1"/>
        <c:lblAlgn val="ctr"/>
        <c:lblOffset val="100"/>
        <c:noMultiLvlLbl val="0"/>
      </c:catAx>
      <c:valAx>
        <c:axId val="104339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rgbClr val="002060"/>
                </a:solidFill>
              </a:defRPr>
            </a:pPr>
            <a:endParaRPr lang="ru-RU"/>
          </a:p>
        </c:txPr>
        <c:crossAx val="1043381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85606123775107"/>
          <c:y val="0.76163336614173227"/>
          <c:w val="0.33161887890913733"/>
          <c:h val="0.20711663385826773"/>
        </c:manualLayout>
      </c:layout>
      <c:overlay val="0"/>
      <c:txPr>
        <a:bodyPr/>
        <a:lstStyle/>
        <a:p>
          <a:pPr>
            <a:defRPr sz="1400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C0A4F-241C-4A9B-B176-C08CFD247B8A}" type="doc">
      <dgm:prSet loTypeId="urn:microsoft.com/office/officeart/2005/8/layout/radial6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1C4938-13DF-45CB-B127-4712DB200FBF}">
      <dgm:prSet phldrT="[Текст]" custT="1"/>
      <dgm:spPr/>
      <dgm:t>
        <a:bodyPr/>
        <a:lstStyle/>
        <a:p>
          <a:r>
            <a:rPr lang="ru-RU" sz="1800" dirty="0" smtClean="0"/>
            <a:t>Содержание программы</a:t>
          </a:r>
          <a:endParaRPr lang="ru-RU" sz="1800" dirty="0"/>
        </a:p>
      </dgm:t>
    </dgm:pt>
    <dgm:pt modelId="{28988494-7938-45D4-A249-5047935A6A3C}" type="parTrans" cxnId="{C4427656-8396-44DA-B2CB-E006FA3C97E7}">
      <dgm:prSet/>
      <dgm:spPr/>
      <dgm:t>
        <a:bodyPr/>
        <a:lstStyle/>
        <a:p>
          <a:endParaRPr lang="ru-RU"/>
        </a:p>
      </dgm:t>
    </dgm:pt>
    <dgm:pt modelId="{D06D1C97-90FA-4685-B58F-A6F949F70637}" type="sibTrans" cxnId="{C4427656-8396-44DA-B2CB-E006FA3C97E7}">
      <dgm:prSet custT="1"/>
      <dgm:spPr/>
      <dgm:t>
        <a:bodyPr/>
        <a:lstStyle/>
        <a:p>
          <a:endParaRPr lang="ru-RU" sz="1800"/>
        </a:p>
      </dgm:t>
    </dgm:pt>
    <dgm:pt modelId="{FE804CE1-B889-44FA-855B-C90D597EDBB3}">
      <dgm:prSet custT="1"/>
      <dgm:spPr/>
      <dgm:t>
        <a:bodyPr/>
        <a:lstStyle/>
        <a:p>
          <a:r>
            <a:rPr lang="ru-RU" sz="1200" dirty="0" smtClean="0"/>
            <a:t>Образовательная область «Социально – коммуникативное развитие»</a:t>
          </a:r>
          <a:endParaRPr lang="ru-RU" sz="1200" dirty="0"/>
        </a:p>
      </dgm:t>
    </dgm:pt>
    <dgm:pt modelId="{1EE1164D-5A8B-46CE-9B61-6166A89DE051}" type="parTrans" cxnId="{9FEF6F57-2457-42AE-9749-2F48E0C3B043}">
      <dgm:prSet/>
      <dgm:spPr/>
      <dgm:t>
        <a:bodyPr/>
        <a:lstStyle/>
        <a:p>
          <a:endParaRPr lang="ru-RU"/>
        </a:p>
      </dgm:t>
    </dgm:pt>
    <dgm:pt modelId="{F20685E2-E793-4DB6-9E92-4A3A364B8916}" type="sibTrans" cxnId="{9FEF6F57-2457-42AE-9749-2F48E0C3B043}">
      <dgm:prSet/>
      <dgm:spPr/>
      <dgm:t>
        <a:bodyPr/>
        <a:lstStyle/>
        <a:p>
          <a:endParaRPr lang="ru-RU"/>
        </a:p>
      </dgm:t>
    </dgm:pt>
    <dgm:pt modelId="{0608A9EA-4FF4-4B9F-9532-4EE832847A2D}">
      <dgm:prSet custT="1"/>
      <dgm:spPr/>
      <dgm:t>
        <a:bodyPr/>
        <a:lstStyle/>
        <a:p>
          <a:r>
            <a:rPr lang="ru-RU" sz="1200" dirty="0" smtClean="0"/>
            <a:t>Образовательная область  «Речевое развитие»</a:t>
          </a:r>
          <a:endParaRPr lang="ru-RU" sz="1200" dirty="0"/>
        </a:p>
      </dgm:t>
    </dgm:pt>
    <dgm:pt modelId="{E5E0681E-1673-4AA1-939E-FA1CC46F3B43}" type="parTrans" cxnId="{416515D0-F2FE-4AAC-BDF4-95FE3D72006E}">
      <dgm:prSet/>
      <dgm:spPr/>
      <dgm:t>
        <a:bodyPr/>
        <a:lstStyle/>
        <a:p>
          <a:endParaRPr lang="ru-RU"/>
        </a:p>
      </dgm:t>
    </dgm:pt>
    <dgm:pt modelId="{E610ADF6-C129-42BB-9EF9-26216C08E9CE}" type="sibTrans" cxnId="{416515D0-F2FE-4AAC-BDF4-95FE3D72006E}">
      <dgm:prSet/>
      <dgm:spPr/>
      <dgm:t>
        <a:bodyPr/>
        <a:lstStyle/>
        <a:p>
          <a:endParaRPr lang="ru-RU"/>
        </a:p>
      </dgm:t>
    </dgm:pt>
    <dgm:pt modelId="{F2E8FDDE-82CC-4E59-8980-39764302A625}">
      <dgm:prSet custT="1"/>
      <dgm:spPr/>
      <dgm:t>
        <a:bodyPr/>
        <a:lstStyle/>
        <a:p>
          <a:r>
            <a:rPr lang="ru-RU" sz="1200" dirty="0" smtClean="0"/>
            <a:t>Образовательная область «Познавательное развитие»</a:t>
          </a:r>
          <a:endParaRPr lang="ru-RU" sz="1200" dirty="0"/>
        </a:p>
      </dgm:t>
    </dgm:pt>
    <dgm:pt modelId="{9E476B19-D95D-469E-BA96-DC2760CC4849}" type="parTrans" cxnId="{1A7CA9C8-DB6B-4DF8-8F0B-997A6958D643}">
      <dgm:prSet/>
      <dgm:spPr/>
      <dgm:t>
        <a:bodyPr/>
        <a:lstStyle/>
        <a:p>
          <a:endParaRPr lang="ru-RU"/>
        </a:p>
      </dgm:t>
    </dgm:pt>
    <dgm:pt modelId="{F60597BF-3FD2-4CFE-964E-EC7B054F9D03}" type="sibTrans" cxnId="{1A7CA9C8-DB6B-4DF8-8F0B-997A6958D643}">
      <dgm:prSet/>
      <dgm:spPr/>
      <dgm:t>
        <a:bodyPr/>
        <a:lstStyle/>
        <a:p>
          <a:endParaRPr lang="ru-RU"/>
        </a:p>
      </dgm:t>
    </dgm:pt>
    <dgm:pt modelId="{27D9FF7B-DE12-456A-A79A-AD0BA04F8858}">
      <dgm:prSet custT="1"/>
      <dgm:spPr/>
      <dgm:t>
        <a:bodyPr/>
        <a:lstStyle/>
        <a:p>
          <a:r>
            <a:rPr lang="ru-RU" sz="1200" dirty="0" smtClean="0"/>
            <a:t>Образовательная область «Физкультурное развитие»</a:t>
          </a:r>
          <a:endParaRPr lang="ru-RU" sz="1200" dirty="0"/>
        </a:p>
      </dgm:t>
    </dgm:pt>
    <dgm:pt modelId="{B6B06063-3A74-47EC-846D-64212845C500}" type="parTrans" cxnId="{3C85F639-A1CF-4611-BDE8-4AC105BA9316}">
      <dgm:prSet/>
      <dgm:spPr/>
      <dgm:t>
        <a:bodyPr/>
        <a:lstStyle/>
        <a:p>
          <a:endParaRPr lang="ru-RU"/>
        </a:p>
      </dgm:t>
    </dgm:pt>
    <dgm:pt modelId="{BBF36441-5810-48FF-A0B5-A7E9F61BC042}" type="sibTrans" cxnId="{3C85F639-A1CF-4611-BDE8-4AC105BA9316}">
      <dgm:prSet/>
      <dgm:spPr/>
      <dgm:t>
        <a:bodyPr/>
        <a:lstStyle/>
        <a:p>
          <a:endParaRPr lang="ru-RU"/>
        </a:p>
      </dgm:t>
    </dgm:pt>
    <dgm:pt modelId="{927B346A-8DD9-440D-B149-CE0C2CCD7BAA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Образовательная область «Художественно – эстетическое развитие»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2C3354E-4CD8-4F6A-B494-6D0E74B1C320}" type="parTrans" cxnId="{5CD071E8-102D-45F6-B490-5D0B4740A769}">
      <dgm:prSet/>
      <dgm:spPr/>
      <dgm:t>
        <a:bodyPr/>
        <a:lstStyle/>
        <a:p>
          <a:endParaRPr lang="ru-RU"/>
        </a:p>
      </dgm:t>
    </dgm:pt>
    <dgm:pt modelId="{C6A65B1F-BC64-4672-BD39-85ED3A9A82CC}" type="sibTrans" cxnId="{5CD071E8-102D-45F6-B490-5D0B4740A769}">
      <dgm:prSet/>
      <dgm:spPr/>
      <dgm:t>
        <a:bodyPr/>
        <a:lstStyle/>
        <a:p>
          <a:endParaRPr lang="ru-RU"/>
        </a:p>
      </dgm:t>
    </dgm:pt>
    <dgm:pt modelId="{4D050DE1-371D-4B9E-809E-12EAA5D6A216}" type="pres">
      <dgm:prSet presAssocID="{5F7C0A4F-241C-4A9B-B176-C08CFD247B8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C9E622-2D65-4851-B335-053EEDE44D1D}" type="pres">
      <dgm:prSet presAssocID="{4A1C4938-13DF-45CB-B127-4712DB200FBF}" presName="centerShape" presStyleLbl="node0" presStyleIdx="0" presStyleCnt="1" custScaleX="133074" custScaleY="107429"/>
      <dgm:spPr/>
      <dgm:t>
        <a:bodyPr/>
        <a:lstStyle/>
        <a:p>
          <a:endParaRPr lang="ru-RU"/>
        </a:p>
      </dgm:t>
    </dgm:pt>
    <dgm:pt modelId="{F2D0896D-72FC-47D8-BA8F-05121F269F83}" type="pres">
      <dgm:prSet presAssocID="{FE804CE1-B889-44FA-855B-C90D597EDBB3}" presName="node" presStyleLbl="node1" presStyleIdx="0" presStyleCnt="5" custScaleX="113551" custScaleY="1087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B804B-4AE6-4FD1-AD5E-A2FF6099D646}" type="pres">
      <dgm:prSet presAssocID="{FE804CE1-B889-44FA-855B-C90D597EDBB3}" presName="dummy" presStyleCnt="0"/>
      <dgm:spPr/>
      <dgm:t>
        <a:bodyPr/>
        <a:lstStyle/>
        <a:p>
          <a:endParaRPr lang="ru-RU"/>
        </a:p>
      </dgm:t>
    </dgm:pt>
    <dgm:pt modelId="{9E13C940-BACC-407F-9B0A-CF23024C5EDE}" type="pres">
      <dgm:prSet presAssocID="{F20685E2-E793-4DB6-9E92-4A3A364B8916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7414CE5-A0A1-4A13-A656-067E2A087899}" type="pres">
      <dgm:prSet presAssocID="{0608A9EA-4FF4-4B9F-9532-4EE832847A2D}" presName="node" presStyleLbl="node1" presStyleIdx="1" presStyleCnt="5" custScaleX="119517" custScaleY="11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A6167A-93A8-43C2-AE6C-5CD29B82E234}" type="pres">
      <dgm:prSet presAssocID="{0608A9EA-4FF4-4B9F-9532-4EE832847A2D}" presName="dummy" presStyleCnt="0"/>
      <dgm:spPr/>
      <dgm:t>
        <a:bodyPr/>
        <a:lstStyle/>
        <a:p>
          <a:endParaRPr lang="ru-RU"/>
        </a:p>
      </dgm:t>
    </dgm:pt>
    <dgm:pt modelId="{3D41E3A3-09FE-4223-94E9-12D9D91936D3}" type="pres">
      <dgm:prSet presAssocID="{E610ADF6-C129-42BB-9EF9-26216C08E9C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67D41C1-71F2-4EBF-BF0F-13D2A90279FC}" type="pres">
      <dgm:prSet presAssocID="{F2E8FDDE-82CC-4E59-8980-39764302A625}" presName="node" presStyleLbl="node1" presStyleIdx="2" presStyleCnt="5" custScaleX="121285" custScaleY="106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6DBFC-5EC0-4E31-9A32-AC4BA06AC8CC}" type="pres">
      <dgm:prSet presAssocID="{F2E8FDDE-82CC-4E59-8980-39764302A625}" presName="dummy" presStyleCnt="0"/>
      <dgm:spPr/>
      <dgm:t>
        <a:bodyPr/>
        <a:lstStyle/>
        <a:p>
          <a:endParaRPr lang="ru-RU"/>
        </a:p>
      </dgm:t>
    </dgm:pt>
    <dgm:pt modelId="{D3ECBD4D-F485-401E-B833-5DE8CF529B54}" type="pres">
      <dgm:prSet presAssocID="{F60597BF-3FD2-4CFE-964E-EC7B054F9D0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3CA67875-125B-4156-9838-A3C62802C269}" type="pres">
      <dgm:prSet presAssocID="{27D9FF7B-DE12-456A-A79A-AD0BA04F8858}" presName="node" presStyleLbl="node1" presStyleIdx="3" presStyleCnt="5" custScaleX="114221" custScaleY="1078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777BA5-F47D-4A1B-A252-435BD836EDBF}" type="pres">
      <dgm:prSet presAssocID="{27D9FF7B-DE12-456A-A79A-AD0BA04F8858}" presName="dummy" presStyleCnt="0"/>
      <dgm:spPr/>
      <dgm:t>
        <a:bodyPr/>
        <a:lstStyle/>
        <a:p>
          <a:endParaRPr lang="ru-RU"/>
        </a:p>
      </dgm:t>
    </dgm:pt>
    <dgm:pt modelId="{CCD6243B-7AB5-49C6-87F8-E1FE71DE7783}" type="pres">
      <dgm:prSet presAssocID="{BBF36441-5810-48FF-A0B5-A7E9F61BC042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D3C22FA-D3CC-46AD-8A9E-72CB6B17E999}" type="pres">
      <dgm:prSet presAssocID="{927B346A-8DD9-440D-B149-CE0C2CCD7BAA}" presName="node" presStyleLbl="node1" presStyleIdx="4" presStyleCnt="5" custScaleX="111113" custScaleY="112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85119-661B-47AE-BDCA-6DE9B519C940}" type="pres">
      <dgm:prSet presAssocID="{927B346A-8DD9-440D-B149-CE0C2CCD7BAA}" presName="dummy" presStyleCnt="0"/>
      <dgm:spPr/>
      <dgm:t>
        <a:bodyPr/>
        <a:lstStyle/>
        <a:p>
          <a:endParaRPr lang="ru-RU"/>
        </a:p>
      </dgm:t>
    </dgm:pt>
    <dgm:pt modelId="{12DD3D63-1CA9-4200-9DD3-7F3886B9FE72}" type="pres">
      <dgm:prSet presAssocID="{C6A65B1F-BC64-4672-BD39-85ED3A9A82CC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5616E169-8370-4981-906C-4FC80A2F5FC9}" type="presOf" srcId="{F20685E2-E793-4DB6-9E92-4A3A364B8916}" destId="{9E13C940-BACC-407F-9B0A-CF23024C5EDE}" srcOrd="0" destOrd="0" presId="urn:microsoft.com/office/officeart/2005/8/layout/radial6"/>
    <dgm:cxn modelId="{3C85F639-A1CF-4611-BDE8-4AC105BA9316}" srcId="{4A1C4938-13DF-45CB-B127-4712DB200FBF}" destId="{27D9FF7B-DE12-456A-A79A-AD0BA04F8858}" srcOrd="3" destOrd="0" parTransId="{B6B06063-3A74-47EC-846D-64212845C500}" sibTransId="{BBF36441-5810-48FF-A0B5-A7E9F61BC042}"/>
    <dgm:cxn modelId="{53A6FAF8-031C-44E6-8CAC-20AAFA3B1595}" type="presOf" srcId="{BBF36441-5810-48FF-A0B5-A7E9F61BC042}" destId="{CCD6243B-7AB5-49C6-87F8-E1FE71DE7783}" srcOrd="0" destOrd="0" presId="urn:microsoft.com/office/officeart/2005/8/layout/radial6"/>
    <dgm:cxn modelId="{416515D0-F2FE-4AAC-BDF4-95FE3D72006E}" srcId="{4A1C4938-13DF-45CB-B127-4712DB200FBF}" destId="{0608A9EA-4FF4-4B9F-9532-4EE832847A2D}" srcOrd="1" destOrd="0" parTransId="{E5E0681E-1673-4AA1-939E-FA1CC46F3B43}" sibTransId="{E610ADF6-C129-42BB-9EF9-26216C08E9CE}"/>
    <dgm:cxn modelId="{C4427656-8396-44DA-B2CB-E006FA3C97E7}" srcId="{5F7C0A4F-241C-4A9B-B176-C08CFD247B8A}" destId="{4A1C4938-13DF-45CB-B127-4712DB200FBF}" srcOrd="0" destOrd="0" parTransId="{28988494-7938-45D4-A249-5047935A6A3C}" sibTransId="{D06D1C97-90FA-4685-B58F-A6F949F70637}"/>
    <dgm:cxn modelId="{7E04EC90-7089-47CC-A315-1F7C08490612}" type="presOf" srcId="{C6A65B1F-BC64-4672-BD39-85ED3A9A82CC}" destId="{12DD3D63-1CA9-4200-9DD3-7F3886B9FE72}" srcOrd="0" destOrd="0" presId="urn:microsoft.com/office/officeart/2005/8/layout/radial6"/>
    <dgm:cxn modelId="{5CD071E8-102D-45F6-B490-5D0B4740A769}" srcId="{4A1C4938-13DF-45CB-B127-4712DB200FBF}" destId="{927B346A-8DD9-440D-B149-CE0C2CCD7BAA}" srcOrd="4" destOrd="0" parTransId="{22C3354E-4CD8-4F6A-B494-6D0E74B1C320}" sibTransId="{C6A65B1F-BC64-4672-BD39-85ED3A9A82CC}"/>
    <dgm:cxn modelId="{EE0FD968-F48A-41BB-A0DB-0A805C5B9CA6}" type="presOf" srcId="{927B346A-8DD9-440D-B149-CE0C2CCD7BAA}" destId="{BD3C22FA-D3CC-46AD-8A9E-72CB6B17E999}" srcOrd="0" destOrd="0" presId="urn:microsoft.com/office/officeart/2005/8/layout/radial6"/>
    <dgm:cxn modelId="{1A7CA9C8-DB6B-4DF8-8F0B-997A6958D643}" srcId="{4A1C4938-13DF-45CB-B127-4712DB200FBF}" destId="{F2E8FDDE-82CC-4E59-8980-39764302A625}" srcOrd="2" destOrd="0" parTransId="{9E476B19-D95D-469E-BA96-DC2760CC4849}" sibTransId="{F60597BF-3FD2-4CFE-964E-EC7B054F9D03}"/>
    <dgm:cxn modelId="{FFFFF443-AFE5-48E5-9712-2FA6ACDA6DC0}" type="presOf" srcId="{FE804CE1-B889-44FA-855B-C90D597EDBB3}" destId="{F2D0896D-72FC-47D8-BA8F-05121F269F83}" srcOrd="0" destOrd="0" presId="urn:microsoft.com/office/officeart/2005/8/layout/radial6"/>
    <dgm:cxn modelId="{9FEF6F57-2457-42AE-9749-2F48E0C3B043}" srcId="{4A1C4938-13DF-45CB-B127-4712DB200FBF}" destId="{FE804CE1-B889-44FA-855B-C90D597EDBB3}" srcOrd="0" destOrd="0" parTransId="{1EE1164D-5A8B-46CE-9B61-6166A89DE051}" sibTransId="{F20685E2-E793-4DB6-9E92-4A3A364B8916}"/>
    <dgm:cxn modelId="{49409C69-7777-46AB-BE1B-CD0EF4E873D8}" type="presOf" srcId="{F60597BF-3FD2-4CFE-964E-EC7B054F9D03}" destId="{D3ECBD4D-F485-401E-B833-5DE8CF529B54}" srcOrd="0" destOrd="0" presId="urn:microsoft.com/office/officeart/2005/8/layout/radial6"/>
    <dgm:cxn modelId="{50581B42-20D1-418D-BD12-1E290D2A729E}" type="presOf" srcId="{5F7C0A4F-241C-4A9B-B176-C08CFD247B8A}" destId="{4D050DE1-371D-4B9E-809E-12EAA5D6A216}" srcOrd="0" destOrd="0" presId="urn:microsoft.com/office/officeart/2005/8/layout/radial6"/>
    <dgm:cxn modelId="{7E82D6AC-5B9A-40CD-B321-E6883C6E298F}" type="presOf" srcId="{4A1C4938-13DF-45CB-B127-4712DB200FBF}" destId="{7AC9E622-2D65-4851-B335-053EEDE44D1D}" srcOrd="0" destOrd="0" presId="urn:microsoft.com/office/officeart/2005/8/layout/radial6"/>
    <dgm:cxn modelId="{99DE5595-DEC8-4385-BA64-0B0D3FD5F26F}" type="presOf" srcId="{E610ADF6-C129-42BB-9EF9-26216C08E9CE}" destId="{3D41E3A3-09FE-4223-94E9-12D9D91936D3}" srcOrd="0" destOrd="0" presId="urn:microsoft.com/office/officeart/2005/8/layout/radial6"/>
    <dgm:cxn modelId="{0F3421E3-6413-4C47-A597-660910C0F3E9}" type="presOf" srcId="{F2E8FDDE-82CC-4E59-8980-39764302A625}" destId="{567D41C1-71F2-4EBF-BF0F-13D2A90279FC}" srcOrd="0" destOrd="0" presId="urn:microsoft.com/office/officeart/2005/8/layout/radial6"/>
    <dgm:cxn modelId="{DE71CAAD-39C2-4A40-8FA0-54D099EC2D5B}" type="presOf" srcId="{0608A9EA-4FF4-4B9F-9532-4EE832847A2D}" destId="{17414CE5-A0A1-4A13-A656-067E2A087899}" srcOrd="0" destOrd="0" presId="urn:microsoft.com/office/officeart/2005/8/layout/radial6"/>
    <dgm:cxn modelId="{61A7963E-52A2-497F-AED1-AD9FB0ECCD6C}" type="presOf" srcId="{27D9FF7B-DE12-456A-A79A-AD0BA04F8858}" destId="{3CA67875-125B-4156-9838-A3C62802C269}" srcOrd="0" destOrd="0" presId="urn:microsoft.com/office/officeart/2005/8/layout/radial6"/>
    <dgm:cxn modelId="{A946E13C-320E-4AA4-BA31-D6E8A6021ED2}" type="presParOf" srcId="{4D050DE1-371D-4B9E-809E-12EAA5D6A216}" destId="{7AC9E622-2D65-4851-B335-053EEDE44D1D}" srcOrd="0" destOrd="0" presId="urn:microsoft.com/office/officeart/2005/8/layout/radial6"/>
    <dgm:cxn modelId="{16595891-5E9E-4FDF-9A39-AF66EE1F59ED}" type="presParOf" srcId="{4D050DE1-371D-4B9E-809E-12EAA5D6A216}" destId="{F2D0896D-72FC-47D8-BA8F-05121F269F83}" srcOrd="1" destOrd="0" presId="urn:microsoft.com/office/officeart/2005/8/layout/radial6"/>
    <dgm:cxn modelId="{6DDA37D2-34D0-48A3-A32F-AB7BA54AF7E9}" type="presParOf" srcId="{4D050DE1-371D-4B9E-809E-12EAA5D6A216}" destId="{A87B804B-4AE6-4FD1-AD5E-A2FF6099D646}" srcOrd="2" destOrd="0" presId="urn:microsoft.com/office/officeart/2005/8/layout/radial6"/>
    <dgm:cxn modelId="{2BBE9EAA-94D9-4096-A961-2E3637ECE485}" type="presParOf" srcId="{4D050DE1-371D-4B9E-809E-12EAA5D6A216}" destId="{9E13C940-BACC-407F-9B0A-CF23024C5EDE}" srcOrd="3" destOrd="0" presId="urn:microsoft.com/office/officeart/2005/8/layout/radial6"/>
    <dgm:cxn modelId="{CD05513E-5C5F-4A64-982B-6CEFB14B1F02}" type="presParOf" srcId="{4D050DE1-371D-4B9E-809E-12EAA5D6A216}" destId="{17414CE5-A0A1-4A13-A656-067E2A087899}" srcOrd="4" destOrd="0" presId="urn:microsoft.com/office/officeart/2005/8/layout/radial6"/>
    <dgm:cxn modelId="{A340B477-1B79-4A66-BF54-A263B583E57F}" type="presParOf" srcId="{4D050DE1-371D-4B9E-809E-12EAA5D6A216}" destId="{24A6167A-93A8-43C2-AE6C-5CD29B82E234}" srcOrd="5" destOrd="0" presId="urn:microsoft.com/office/officeart/2005/8/layout/radial6"/>
    <dgm:cxn modelId="{814B5659-D604-46C8-B922-57C91182F01E}" type="presParOf" srcId="{4D050DE1-371D-4B9E-809E-12EAA5D6A216}" destId="{3D41E3A3-09FE-4223-94E9-12D9D91936D3}" srcOrd="6" destOrd="0" presId="urn:microsoft.com/office/officeart/2005/8/layout/radial6"/>
    <dgm:cxn modelId="{8FCED965-F854-4EF2-87FA-AFB92586DF75}" type="presParOf" srcId="{4D050DE1-371D-4B9E-809E-12EAA5D6A216}" destId="{567D41C1-71F2-4EBF-BF0F-13D2A90279FC}" srcOrd="7" destOrd="0" presId="urn:microsoft.com/office/officeart/2005/8/layout/radial6"/>
    <dgm:cxn modelId="{4202E133-C659-4F9F-8E7D-A8FC02761059}" type="presParOf" srcId="{4D050DE1-371D-4B9E-809E-12EAA5D6A216}" destId="{6046DBFC-5EC0-4E31-9A32-AC4BA06AC8CC}" srcOrd="8" destOrd="0" presId="urn:microsoft.com/office/officeart/2005/8/layout/radial6"/>
    <dgm:cxn modelId="{8AC98D40-E72D-4F21-8374-F0BC0413D4F3}" type="presParOf" srcId="{4D050DE1-371D-4B9E-809E-12EAA5D6A216}" destId="{D3ECBD4D-F485-401E-B833-5DE8CF529B54}" srcOrd="9" destOrd="0" presId="urn:microsoft.com/office/officeart/2005/8/layout/radial6"/>
    <dgm:cxn modelId="{A67B7169-EAB5-4BE7-8208-AEEA47DE1947}" type="presParOf" srcId="{4D050DE1-371D-4B9E-809E-12EAA5D6A216}" destId="{3CA67875-125B-4156-9838-A3C62802C269}" srcOrd="10" destOrd="0" presId="urn:microsoft.com/office/officeart/2005/8/layout/radial6"/>
    <dgm:cxn modelId="{99893793-806F-4E97-B835-2D4E0D3B567C}" type="presParOf" srcId="{4D050DE1-371D-4B9E-809E-12EAA5D6A216}" destId="{AC777BA5-F47D-4A1B-A252-435BD836EDBF}" srcOrd="11" destOrd="0" presId="urn:microsoft.com/office/officeart/2005/8/layout/radial6"/>
    <dgm:cxn modelId="{FC611CF5-9AD1-4B4C-9A69-E57AACBF42D4}" type="presParOf" srcId="{4D050DE1-371D-4B9E-809E-12EAA5D6A216}" destId="{CCD6243B-7AB5-49C6-87F8-E1FE71DE7783}" srcOrd="12" destOrd="0" presId="urn:microsoft.com/office/officeart/2005/8/layout/radial6"/>
    <dgm:cxn modelId="{BFFA643E-AD6F-4E72-8FB6-06E30A54DF8E}" type="presParOf" srcId="{4D050DE1-371D-4B9E-809E-12EAA5D6A216}" destId="{BD3C22FA-D3CC-46AD-8A9E-72CB6B17E999}" srcOrd="13" destOrd="0" presId="urn:microsoft.com/office/officeart/2005/8/layout/radial6"/>
    <dgm:cxn modelId="{92E93918-E5C3-4AB4-8D8F-2FBABBCEAA0D}" type="presParOf" srcId="{4D050DE1-371D-4B9E-809E-12EAA5D6A216}" destId="{7FE85119-661B-47AE-BDCA-6DE9B519C940}" srcOrd="14" destOrd="0" presId="urn:microsoft.com/office/officeart/2005/8/layout/radial6"/>
    <dgm:cxn modelId="{A96307CF-0535-4746-AD33-CFC9B25AD139}" type="presParOf" srcId="{4D050DE1-371D-4B9E-809E-12EAA5D6A216}" destId="{12DD3D63-1CA9-4200-9DD3-7F3886B9FE72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D3D63-1CA9-4200-9DD3-7F3886B9FE72}">
      <dsp:nvSpPr>
        <dsp:cNvPr id="0" name=""/>
        <dsp:cNvSpPr/>
      </dsp:nvSpPr>
      <dsp:spPr>
        <a:xfrm>
          <a:off x="1822669" y="745491"/>
          <a:ext cx="4823851" cy="4823851"/>
        </a:xfrm>
        <a:prstGeom prst="blockArc">
          <a:avLst>
            <a:gd name="adj1" fmla="val 11880000"/>
            <a:gd name="adj2" fmla="val 1620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CD6243B-7AB5-49C6-87F8-E1FE71DE7783}">
      <dsp:nvSpPr>
        <dsp:cNvPr id="0" name=""/>
        <dsp:cNvSpPr/>
      </dsp:nvSpPr>
      <dsp:spPr>
        <a:xfrm>
          <a:off x="1822669" y="745491"/>
          <a:ext cx="4823851" cy="4823851"/>
        </a:xfrm>
        <a:prstGeom prst="blockArc">
          <a:avLst>
            <a:gd name="adj1" fmla="val 7560000"/>
            <a:gd name="adj2" fmla="val 1188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3ECBD4D-F485-401E-B833-5DE8CF529B54}">
      <dsp:nvSpPr>
        <dsp:cNvPr id="0" name=""/>
        <dsp:cNvSpPr/>
      </dsp:nvSpPr>
      <dsp:spPr>
        <a:xfrm>
          <a:off x="1822669" y="745491"/>
          <a:ext cx="4823851" cy="4823851"/>
        </a:xfrm>
        <a:prstGeom prst="blockArc">
          <a:avLst>
            <a:gd name="adj1" fmla="val 3240000"/>
            <a:gd name="adj2" fmla="val 756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41E3A3-09FE-4223-94E9-12D9D91936D3}">
      <dsp:nvSpPr>
        <dsp:cNvPr id="0" name=""/>
        <dsp:cNvSpPr/>
      </dsp:nvSpPr>
      <dsp:spPr>
        <a:xfrm>
          <a:off x="1822669" y="745491"/>
          <a:ext cx="4823851" cy="4823851"/>
        </a:xfrm>
        <a:prstGeom prst="blockArc">
          <a:avLst>
            <a:gd name="adj1" fmla="val 20520000"/>
            <a:gd name="adj2" fmla="val 324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E13C940-BACC-407F-9B0A-CF23024C5EDE}">
      <dsp:nvSpPr>
        <dsp:cNvPr id="0" name=""/>
        <dsp:cNvSpPr/>
      </dsp:nvSpPr>
      <dsp:spPr>
        <a:xfrm>
          <a:off x="1822669" y="745491"/>
          <a:ext cx="4823851" cy="4823851"/>
        </a:xfrm>
        <a:prstGeom prst="blockArc">
          <a:avLst>
            <a:gd name="adj1" fmla="val 16200000"/>
            <a:gd name="adj2" fmla="val 20520000"/>
            <a:gd name="adj3" fmla="val 463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C9E622-2D65-4851-B335-053EEDE44D1D}">
      <dsp:nvSpPr>
        <dsp:cNvPr id="0" name=""/>
        <dsp:cNvSpPr/>
      </dsp:nvSpPr>
      <dsp:spPr>
        <a:xfrm>
          <a:off x="2759507" y="1966597"/>
          <a:ext cx="2950175" cy="23816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Содержание программы</a:t>
          </a:r>
          <a:endParaRPr lang="ru-RU" sz="1800" kern="1200" dirty="0"/>
        </a:p>
      </dsp:txBody>
      <dsp:txXfrm>
        <a:off x="3191550" y="2315380"/>
        <a:ext cx="2086089" cy="1684074"/>
      </dsp:txXfrm>
    </dsp:sp>
    <dsp:sp modelId="{F2D0896D-72FC-47D8-BA8F-05121F269F83}">
      <dsp:nvSpPr>
        <dsp:cNvPr id="0" name=""/>
        <dsp:cNvSpPr/>
      </dsp:nvSpPr>
      <dsp:spPr>
        <a:xfrm>
          <a:off x="3353518" y="-42201"/>
          <a:ext cx="1762153" cy="1687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Образовательная область «Социально – коммуникативное развитие»</a:t>
          </a:r>
          <a:endParaRPr lang="ru-RU" sz="1200" kern="1200" dirty="0"/>
        </a:p>
      </dsp:txBody>
      <dsp:txXfrm>
        <a:off x="3611579" y="204872"/>
        <a:ext cx="1246031" cy="1192974"/>
      </dsp:txXfrm>
    </dsp:sp>
    <dsp:sp modelId="{17414CE5-A0A1-4A13-A656-067E2A087899}">
      <dsp:nvSpPr>
        <dsp:cNvPr id="0" name=""/>
        <dsp:cNvSpPr/>
      </dsp:nvSpPr>
      <dsp:spPr>
        <a:xfrm>
          <a:off x="5547971" y="1552957"/>
          <a:ext cx="1854737" cy="1752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Образовательная область  «Речевое развитие»</a:t>
          </a:r>
          <a:endParaRPr lang="ru-RU" sz="1200" kern="1200" dirty="0"/>
        </a:p>
      </dsp:txBody>
      <dsp:txXfrm>
        <a:off x="5819591" y="1809648"/>
        <a:ext cx="1311497" cy="1239413"/>
      </dsp:txXfrm>
    </dsp:sp>
    <dsp:sp modelId="{567D41C1-71F2-4EBF-BF0F-13D2A90279FC}">
      <dsp:nvSpPr>
        <dsp:cNvPr id="0" name=""/>
        <dsp:cNvSpPr/>
      </dsp:nvSpPr>
      <dsp:spPr>
        <a:xfrm>
          <a:off x="4678365" y="4236856"/>
          <a:ext cx="1882174" cy="16533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Образовательная область «Познавательное развитие»</a:t>
          </a:r>
          <a:endParaRPr lang="ru-RU" sz="1200" kern="1200" dirty="0"/>
        </a:p>
      </dsp:txBody>
      <dsp:txXfrm>
        <a:off x="4954003" y="4478977"/>
        <a:ext cx="1330898" cy="1169063"/>
      </dsp:txXfrm>
    </dsp:sp>
    <dsp:sp modelId="{3CA67875-125B-4156-9838-A3C62802C269}">
      <dsp:nvSpPr>
        <dsp:cNvPr id="0" name=""/>
        <dsp:cNvSpPr/>
      </dsp:nvSpPr>
      <dsp:spPr>
        <a:xfrm>
          <a:off x="1963463" y="4226901"/>
          <a:ext cx="1772550" cy="16732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Образовательная область «Физкультурное развитие»</a:t>
          </a:r>
          <a:endParaRPr lang="ru-RU" sz="1200" kern="1200" dirty="0"/>
        </a:p>
      </dsp:txBody>
      <dsp:txXfrm>
        <a:off x="2223047" y="4471938"/>
        <a:ext cx="1253382" cy="1183142"/>
      </dsp:txXfrm>
    </dsp:sp>
    <dsp:sp modelId="{BD3C22FA-D3CC-46AD-8A9E-72CB6B17E999}">
      <dsp:nvSpPr>
        <dsp:cNvPr id="0" name=""/>
        <dsp:cNvSpPr/>
      </dsp:nvSpPr>
      <dsp:spPr>
        <a:xfrm>
          <a:off x="1131690" y="1552957"/>
          <a:ext cx="1724318" cy="1752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Образовательная область «Художественно – эстетическое развитие»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84211" y="1809648"/>
        <a:ext cx="1219276" cy="1239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B50C1-9C08-43B0-A88A-39603A41C1AA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BF1B-ABDF-412E-B087-0D4F2A7617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67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8BBF1B-ABDF-412E-B087-0D4F2A7617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004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8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83" y="14669"/>
            <a:ext cx="9149261" cy="68550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764704"/>
            <a:ext cx="3744416" cy="4803993"/>
          </a:xfrm>
          <a:prstGeom prst="flowChartConnector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АНАЛИТИЧЕСКИЙ ОТЧЕТ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за 2014 – 2015 уч. год в группе компенсирующей направленности для детей старшего дошкольного возраста «Незнайка»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Воспитатели: </a:t>
            </a:r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Л.М.Корнилова</a:t>
            </a:r>
            <a:endParaRPr lang="ru-RU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Р.Л.Агамирзоева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2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Образовательная область</a:t>
            </a:r>
            <a:b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«Физическое развитие»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9218" name="Picture 2" descr="C:\Users\Admin\AppData\Local\Temp\Rar$DIa0.055\neznaika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6970"/>
            <a:ext cx="1403648" cy="20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AppData\Local\Temp\Rar$DIa0.004\neznaika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196752"/>
            <a:ext cx="1454490" cy="23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фото от Розы Лачиновны\IMG_09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954" y="1628800"/>
            <a:ext cx="2430350" cy="3240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G:\фото прогулка\P1030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3312368" cy="2484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ото для презентации\фото прогулка\P103087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0001" y="3923476"/>
            <a:ext cx="2755806" cy="2066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75048" y="332656"/>
            <a:ext cx="8568952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Образовательная область</a:t>
            </a:r>
            <a:b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«Социально – коммуникативное развитие»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8194" name="Picture 2" descr="C:\Users\Admin\AppData\Local\Temp\Rar$DIa0.664\neznaika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7733511" y="4516725"/>
            <a:ext cx="1030947" cy="212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AppData\Local\Temp\Rar$DIa0.605\neznaika2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4844017"/>
            <a:ext cx="966861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фото от Розы Лачиновны\IMG_09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524817"/>
            <a:ext cx="3225043" cy="24187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фото прогулка\P10308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2836"/>
            <a:ext cx="3342457" cy="2506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фото от Розы Лачиновны\IMG_089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982" y="3979759"/>
            <a:ext cx="3678037" cy="2758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Образовательная область</a:t>
            </a:r>
            <a:b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«Художественно – эстетическое развитие»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7170" name="Picture 2" descr="C:\Users\Admin\AppData\Local\Temp\Rar$DIa0.578\neznaika1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73" y="4799254"/>
            <a:ext cx="14031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AppData\Local\Temp\Rar$DIa0.825\neznaika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694360"/>
            <a:ext cx="1152128" cy="1780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G:\фото от Розы Лачиновны\IMG_11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8174" y="2853019"/>
            <a:ext cx="3869935" cy="2902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G:\фото подарки для мамы\P10308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5036"/>
            <a:ext cx="4152158" cy="3114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55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Результаты педагогической диагностики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67125180"/>
              </p:ext>
            </p:extLst>
          </p:nvPr>
        </p:nvGraphicFramePr>
        <p:xfrm>
          <a:off x="4067944" y="1268760"/>
          <a:ext cx="50760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69139370"/>
              </p:ext>
            </p:extLst>
          </p:nvPr>
        </p:nvGraphicFramePr>
        <p:xfrm>
          <a:off x="-396552" y="1412776"/>
          <a:ext cx="507605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025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Достижения воспитанников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097" name="Picture 1" descr="C:\Users\Admin\Desktop\дипломы детей 2014 - 2015 уч.год\23 февраля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2160240" cy="3061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C:\Users\Admin\Desktop\дипломы детей 2014 - 2015 уч.год\23 февраля\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65716"/>
            <a:ext cx="1581953" cy="2228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Admin\Desktop\дипломы детей 2014 - 2015 уч.год\23 февраля\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93952"/>
            <a:ext cx="1584176" cy="2242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0" name="Picture 14" descr="C:\Users\Admin\Desktop\дипломы детей 2014 - 2015 уч.год\Буквознайка\2-Chmuzh Artemiy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836711"/>
            <a:ext cx="2749750" cy="19442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1" name="Picture 15" descr="C:\Users\Admin\Desktop\дипломы детей 2014 - 2015 уч.год\Буквознайка\1-Savinykh Polin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054" y="3713469"/>
            <a:ext cx="3729555" cy="26369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357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дипломы детей 2014 - 2015 уч.год\газеты по зож\4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3147"/>
            <a:ext cx="2678560" cy="37158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3" name="Picture 3" descr="C:\Users\Admin\Desktop\дипломы детей 2014 - 2015 уч.год\День матери\Закриева Карина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068" y="679927"/>
            <a:ext cx="2121339" cy="2917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4" name="Picture 4" descr="C:\Users\Admin\Desktop\дипломы детей 2014 - 2015 уч.год\Новогодняя Игрушка\Каримов Айрат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16" y="4005791"/>
            <a:ext cx="2058416" cy="28307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5125" name="Picture 5" descr="C:\Users\Admin\Desktop\дипломы детей 2014 - 2015 уч.год\Конкурс чтецов\Павлов Никита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9" t="15448" r="16765" b="15473"/>
          <a:stretch/>
        </p:blipFill>
        <p:spPr bwMode="auto">
          <a:xfrm>
            <a:off x="3967691" y="1484784"/>
            <a:ext cx="2136919" cy="3307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" name="Picture 4" descr="C:\Users\Admin\Desktop\дипломы детей 2014 - 2015 уч.год\23 февраля\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29000"/>
            <a:ext cx="2260553" cy="3199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Достижения воспитанников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326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фото для презентации\P10302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53945"/>
            <a:ext cx="3965284" cy="29740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фото для презентации\P103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29" y="2395545"/>
            <a:ext cx="3134321" cy="23508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68117" y="0"/>
            <a:ext cx="8496944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Развивающая предметно – пространственная среда</a:t>
            </a:r>
            <a:endParaRPr lang="ru-RU" sz="24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7" name="Picture 3" descr="C:\Users\Admin\Desktop\фото для презентации\P10302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36210" y="1006878"/>
            <a:ext cx="2784219" cy="2066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фото для презентации\P1030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01" y="620688"/>
            <a:ext cx="3168251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фото для презентации\P10302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3918" y="3946587"/>
            <a:ext cx="3005360" cy="225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AppData\Local\Temp\Rar$DIa0.055\neznaika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644" y="4746604"/>
            <a:ext cx="1403648" cy="2012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8117" y="0"/>
            <a:ext cx="8496944" cy="520864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400" b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Развивающая предметно – пространственная среда</a:t>
            </a:r>
            <a:endParaRPr lang="ru-RU" sz="24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050" name="Picture 2" descr="G:\P1030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1" y="520864"/>
            <a:ext cx="2985198" cy="2238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P10309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35" y="630128"/>
            <a:ext cx="3092755" cy="23196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P10309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31" y="4135086"/>
            <a:ext cx="3200842" cy="2400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P10309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77072"/>
            <a:ext cx="3066148" cy="22996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P103092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492896"/>
            <a:ext cx="3022489" cy="2266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Уроков Урок 9 Тема &quot;Как Незнайка сочинял стихи&quot;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4438" y="416579"/>
            <a:ext cx="2151413" cy="21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716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Работа с родителями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1026" name="Picture 2" descr="C:\Users\Admin\Desktop\фото для презентации\фото от Розы Лачиновны\IMG_11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3552395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фото для презентации\фото от Розы Лачиновны\IMG_11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429000"/>
            <a:ext cx="4104456" cy="30783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AppData\Local\Temp\Rar$DIa0.569\IMG_08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905159"/>
            <a:ext cx="3552394" cy="266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\AppData\Local\Temp\Rar$DIa0.004\neznaika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77030"/>
            <a:ext cx="1454490" cy="238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8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Взаимодействие с социальными партнерами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3" name="Picture 4" descr="C:\Users\Admin\AppData\Local\Temp\Rar$DIa0.998\IMG_0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9740"/>
            <a:ext cx="4128459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AppData\Local\Temp\Rar$DIa0.781\IMG_0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995" y="3356992"/>
            <a:ext cx="4039320" cy="30294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липарт незнайка - Носов - сайт о Носов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924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43866" cy="3357586"/>
          </a:xfr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ru-RU" sz="2400" b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Рабочая программа разработана в соответствии с Федеральным Законом от 29 декабря 2012 года № 273- ФЗ «Об образовании в Российской Федерации» и   Федеральным государственным образовательным стандартам дошкольного образования, на основании программы «Радуга» разработанной под руководством</a:t>
            </a:r>
            <a:r>
              <a:rPr lang="en-US" sz="2400" b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err="1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Т.Н.Дороновой</a:t>
            </a:r>
            <a:r>
              <a:rPr lang="en-US" sz="2400" b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2400" b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2400" b="0" dirty="0" smtClean="0">
                <a:solidFill>
                  <a:schemeClr val="tx2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400" b="0" dirty="0"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C:\Documents and Settings\User_2\Рабочий стол\Агамирзоева\10055476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2684">
            <a:off x="3787412" y="3553574"/>
            <a:ext cx="1679869" cy="2860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638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61135"/>
          <a:ext cx="9144000" cy="6096865"/>
        </p:xfrm>
        <a:graphic>
          <a:graphicData uri="http://schemas.openxmlformats.org/drawingml/2006/table">
            <a:tbl>
              <a:tblPr/>
              <a:tblGrid>
                <a:gridCol w="1486830"/>
                <a:gridCol w="7657170"/>
              </a:tblGrid>
              <a:tr h="143323">
                <a:tc gridSpan="2">
                  <a:txBody>
                    <a:bodyPr/>
                    <a:lstStyle/>
                    <a:p>
                      <a:pPr marL="66675" marR="66675" indent="254000" algn="ctr">
                        <a:lnSpc>
                          <a:spcPct val="115000"/>
                        </a:lnSpc>
                        <a:spcBef>
                          <a:spcPts val="375"/>
                        </a:spcBef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Программно – методическое обеспечение</a:t>
                      </a:r>
                      <a:endParaRPr lang="ru-RU" sz="700" dirty="0">
                        <a:solidFill>
                          <a:srgbClr val="6666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083"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Программы,</a:t>
                      </a:r>
                      <a:r>
                        <a:rPr lang="ru-RU" sz="700" b="1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 и пособия по образовательной области «Физическое развитие»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воспитания, образования и развития детей дошкольного возраста в условиях детского сада «Радуга», просвещение, 2010 г.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В.А.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Деркунская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«Диагностика культуры здоровья дошкольников».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Л.Д. Глазырина «Нетрадиционные занятия по физической культуре».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В.Н.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Шебеко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«Физическая культура в средней группе детского сада».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Т.И. Осокина, Е.А.Тимофеева,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Т.Л.Богина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«Обучение плаванию в детском саду»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Л.И.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Пензулаева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Физкультурные занятия с детьми 5 – 6 лет. 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Л.И.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Пензулаева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Подвижные игры и упражнения для детей 5 – 7 лет</a:t>
                      </a:r>
                    </a:p>
                    <a:p>
                      <a:pPr marL="66675" marR="66675"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М.Л. Лазарев «Здравствуй»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М.Д.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Маханева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«Воспитание здорового ребенка»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6523"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Программы,</a:t>
                      </a:r>
                    </a:p>
                    <a:p>
                      <a:pPr marL="66675" marR="66675"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технологии и пособия по образовательной области «Социально-коммуникативное развитие»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воспитания, образования и развития детей дошкольного возраста в условиях детского сада «Радуга», просвещение, 2010 г.</a:t>
                      </a:r>
                    </a:p>
                    <a:p>
                      <a:pPr marL="45720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Основы безопасности детей дошкольного возраста. / Н.Н. Авдеева, О.Л. Князева, Р.Б.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Стеркина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М.: Просвещение, 2007</a:t>
                      </a:r>
                      <a:r>
                        <a:rPr lang="ru-RU" sz="700" u="sng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700" dirty="0">
                        <a:solidFill>
                          <a:srgbClr val="6666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21590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Е.В.Гончарова «Экология для малышей» региональная программа.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«Безопасность»: Учебное пособие по основам безопасности детей старшего дошкольного возраста под редакцией Р.Б.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Стеркиной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О.М. Князевой. – М.:ООО «Издательство», 1998;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Е.В. Гончарова, Л.В. Моисеева. Технология экологического образования детей старшей группы ДОУ. Учебное пособие. Екатеринбург.-  2002.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воспитания, образования и развития детей дошкольного возраста в условиях детского сада «Радуга», просвещение, 2010 г.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О.Л.Князева Программа социально – эмоционального развития дошкольников « Я-ТЫ-МЫ»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Программы: Программа воспитания, образования и развития детей дошкольного возраста в условиях детского сада «Радуга», просвещение, 2010 г.</a:t>
                      </a:r>
                    </a:p>
                    <a:p>
                      <a:pPr marL="342900" marR="1403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воспитания, образования и развития детей дошкольного возраста в условиях детского сада «Радуга», просвещение, 2010 г.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А.К.Бондаренко Дидактические игры в детском саду. 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Чего на свете не бывает? / под редакцией О. М.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Дяченко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Е. Л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Агаевой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Давайте поиграем./ под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ред.А.А.Столяра</a:t>
                      </a:r>
                      <a:endParaRPr lang="ru-RU" sz="700" dirty="0">
                        <a:solidFill>
                          <a:srgbClr val="6666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Е.В. Гончарова Региональная программа экологического образования  дошкольников Ханты – Мансийского округа «Экология для малышей». Тюмень 2000.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Е.В.Соловьева «Математика и логика для дошкольников»: Метод. Рекомендации для воспитателей, работающих по программе «Радуга».-М.: Просвещение, 1999.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Т.И.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Гризик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Т.Н.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Доронова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Л.Ф. Климанова. На пороге школы.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Метод.рекомендации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воспитателей работающих с детьми 3-6 лет по программе «Радуга» ».-М.: Просвещение, 2010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131"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Программы,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 и пособия по образовательной области «Речевое развитие»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воспитания, образования и развития детей дошкольного возраста в условиях детского сада «Радуга», просвещение, 2010 г.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В.В.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Гербова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«Учусь говорить», методические рекомендации для воспитателей, работающих по программе «Радуга».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В.В.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Гербова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«Учусь говорить», пособие для детей. Старший возраст</a:t>
                      </a:r>
                    </a:p>
                    <a:p>
                      <a:pPr marL="342900" marR="6667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З.Гриценко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Пришли мне чтения доброго…: Методические рекомендации по детской литературе для работающих с детьми 4-6 лет.М.:1997.</a:t>
                      </a:r>
                    </a:p>
                    <a:p>
                      <a:pPr marL="342900" marR="6667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В.В.Гербова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Учусь говорить: метод. Рекомендации для воспитателей работающих с детьми 3-6 лет по программе «Радуга» .-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М.:Просвещение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2010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Т.И.Гризик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Т.Н.Доронова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Л.Ф. Климанова. На пороге школы.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Метод.рекомендации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для воспитателей работающих с детьми 3-6 лет по программе «Радуга».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М.:Просвещение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2010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866"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Программы,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 и пособия по образовательной области «Познавательное развитие»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14033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воспитания, образования и развития детей дошкольного возраста в условиях детского сада «Радуга», просвещение, 2010 г.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Т.Н.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Доронова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Воспитание, образование и развитие детей 5 – 6  лет в детском саду. Методическое руководство для воспитателей, работающих по программе «Радуга». М., - 2010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А.К.Бондаренко Дидактические игры в детском саду. 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Чего на свете не бывает? / под редакцией О. М.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Дяченко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Е. Л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Агаевой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Давайте поиграем./ под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ред.А.А.Столяра</a:t>
                      </a:r>
                      <a:endParaRPr lang="ru-RU" sz="700" dirty="0">
                        <a:solidFill>
                          <a:srgbClr val="6666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Е.В. Гончарова Региональная программа экологического образования  дошкольников Ханты – Мансийского округа «Экология для малышей». Тюмень 2000.</a:t>
                      </a:r>
                    </a:p>
                    <a:p>
                      <a:pPr marL="342900" marR="66675" lvl="0" indent="-3429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Е.В.Соловьева «Математика и логика для дошкольников»: Метод. Рекомендации для воспитателей, работающих по программе «Радуга».-М.: Просвещение, 1999.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0939"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Программы,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технологии и пособия пособий по образовательной области «Художественно-эстетическое развитие»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Программа воспитания, образования и развития детей дошкольного возраста в условиях детского сада «Радуга», просвещение, 2003 г.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А.А.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Грибовская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«Народное искусство и детское творчество» Методическое пособие для воспитателей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Грибовская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А.А. Дошкольникам о графике, живописи, архитектуре и скульптуре. – М.  МИПКРО, 2001.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Григорьева Г.Г.  Изобразительная деятельность дошкольников. – М.: Академия, 1997.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Григорьева Г.Г.  Игровые приемы в обучении дошкольников изобразительной деятельности. М.: Просвещение, 1995.</a:t>
                      </a:r>
                    </a:p>
                    <a:p>
                      <a:pPr marL="342900" marR="6667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spc="-1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Куцакова</a:t>
                      </a:r>
                      <a:r>
                        <a:rPr lang="ru-RU" sz="700" spc="-1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Л.В. Конструирование и художественный труд в детском саду. М., 2005.</a:t>
                      </a:r>
                      <a:endParaRPr lang="ru-RU" sz="700" dirty="0">
                        <a:solidFill>
                          <a:srgbClr val="6666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6667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spc="-1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Куцакова</a:t>
                      </a:r>
                      <a:r>
                        <a:rPr lang="ru-RU" sz="700" spc="-1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Л.В. Художественный труд в детском саду. М., 1992.</a:t>
                      </a:r>
                      <a:endParaRPr lang="ru-RU" sz="700" dirty="0">
                        <a:solidFill>
                          <a:srgbClr val="666666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marR="66675" lvl="0" indent="-3429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"/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Т.С.Комарова « Детское художественное творчество» методическое пособие для воспитателей и педагогов. ( для работы с детьми 2-7 лет)</a:t>
                      </a:r>
                    </a:p>
                    <a:p>
                      <a:pPr marL="66675" marR="66675"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А.И.Буренина «Ритмическая мозаика», программа по музыкально-ритмическому воспитанию детей.</a:t>
                      </a:r>
                    </a:p>
                    <a:p>
                      <a:pPr marL="66675" marR="66675"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О.П.Радынова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«Музыкальные шедевры»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Камертон: программа музыкального образования детей раннего и дошкольного возраста / Э. П. Костина. – 2-е изд. – М.: Просвещение, 2006. 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Радынова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О.П. Музыкальные шедевры. Авторская программа и методические рекомендации. – М.: «Издательство ГНОМ и Д», 2000. – (Музыка для дошкольников и младших школьников.)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Сорокина Н.Ф. ,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Миланович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Л.Г. «Театр- творчество - дети». Программа развития творческих способностей средствами театрального искусства. – М.: МИПКРО, 1995.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Тарасова К.В. , Нестеренко Т.В. ,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Рубан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Т.Г. «Гармония». Программа развития музыкальности у детей. – М.: Центр «Гармония», 1993.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Тарасова К.В. , Петрова М.Л. , 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Рубан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Т.Г. «Синтез». Программа развития музыкального восприятия на основе трех видов искусств. – М.: «</a:t>
                      </a:r>
                      <a:r>
                        <a:rPr lang="ru-RU" sz="700" dirty="0" err="1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Виоланта</a:t>
                      </a: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», 1999.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Ветлугина Н.А. Музыкальное воспитание в детском саду. – М.: Просвещение, 1981. – 240 с., нот. – (Б-ка воспитателя дет. сада). </a:t>
                      </a:r>
                    </a:p>
                    <a:p>
                      <a:pPr marL="66675" marR="66675" indent="254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Коренева Т.Ф., «Музыкально-ритмические движения для детей дошкольного и младшего школьного возраста»</a:t>
                      </a:r>
                    </a:p>
                    <a:p>
                      <a:pPr marL="66675" marR="66675" indent="254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666666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В.А. Петрова «Мы танцуем и поем». – М.: «Карапуз», 1998.</a:t>
                      </a:r>
                    </a:p>
                  </a:txBody>
                  <a:tcPr marL="6415" marR="641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-285784" y="142852"/>
            <a:ext cx="92869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Вариативная часть программы представлена  дополнительными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парциальными программами</a:t>
            </a:r>
            <a:endParaRPr lang="ru-RU" sz="20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62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Содержание программы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68123461"/>
              </p:ext>
            </p:extLst>
          </p:nvPr>
        </p:nvGraphicFramePr>
        <p:xfrm>
          <a:off x="285720" y="1000084"/>
          <a:ext cx="8534400" cy="585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314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Характеристика группы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2050" name="Picture 2" descr="клипарт незнайка - Носов - сайт о Носо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079244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еселые картинки для детей. . Обои для рабочего стола с персонажами мультфильмов и детских книг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10" y="4372840"/>
            <a:ext cx="1420890" cy="24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022400"/>
            <a:ext cx="66247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Списочный состав группы – 25 человек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12 девочек и 13 мальчиков</a:t>
            </a: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Полных семей – 19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Не полных семей – 6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Семьи с 1 ребенком - 11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Семьи с 2 детьми - 10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Многодетные семьи - 4</a:t>
            </a:r>
          </a:p>
        </p:txBody>
      </p:sp>
      <p:pic>
        <p:nvPicPr>
          <p:cNvPr id="6146" name="Picture 2" descr="G:\фото прогулка\P10308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926" y="1516060"/>
            <a:ext cx="4282473" cy="3211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16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Динамика здоровья воспитанников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3074" name="Picture 2" descr="Картинки &quot;Незнайка и его друзья&quot;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214" y="3967709"/>
            <a:ext cx="1849786" cy="289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890049"/>
              </p:ext>
            </p:extLst>
          </p:nvPr>
        </p:nvGraphicFramePr>
        <p:xfrm>
          <a:off x="323529" y="1124744"/>
          <a:ext cx="7128791" cy="357146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{BC89EF96-8CEA-46FF-86C4-4CE0E7609802}</a:tableStyleId>
              </a:tblPr>
              <a:tblGrid>
                <a:gridCol w="2232535"/>
                <a:gridCol w="583670"/>
                <a:gridCol w="583670"/>
                <a:gridCol w="584399"/>
                <a:gridCol w="693107"/>
                <a:gridCol w="693107"/>
                <a:gridCol w="620878"/>
                <a:gridCol w="516547"/>
                <a:gridCol w="620878"/>
              </a:tblGrid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Год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                 2014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                   2015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Месяц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Х11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Посещаемость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449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452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301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339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посещаемости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59%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81%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86%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80%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73%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86%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70%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Средняя посещаемость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Заболеваемость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30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34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простудные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 3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8806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% заболеваемости простудными </a:t>
                      </a:r>
                      <a:r>
                        <a:rPr lang="ru-RU" sz="1600" dirty="0" smtClean="0">
                          <a:effectLst/>
                        </a:rPr>
                        <a:t>инфекциями, </a:t>
                      </a:r>
                      <a:r>
                        <a:rPr lang="ru-RU" sz="1600" dirty="0">
                          <a:effectLst/>
                        </a:rPr>
                        <a:t>ОРВИ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3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 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 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Списочный состав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25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940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Не болеющие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22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24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0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Информация о педагогах группы</a:t>
            </a:r>
            <a:b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" name="Объект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22" y="1042590"/>
            <a:ext cx="1902013" cy="21703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2555776" y="1042591"/>
            <a:ext cx="5832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Корнилова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Людмила Михайловна</a:t>
            </a: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категории.   </a:t>
            </a:r>
          </a:p>
          <a:p>
            <a:pPr algn="just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:Шадринский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государственный педагогический институт, 1992г.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преподаватель дошкольной педагогики и психологии, методист по дошкольному воспитанию.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трудовой стаж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41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33года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88336" y="3501465"/>
            <a:ext cx="58000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Агамирзоева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Роза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Лачиновна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первой квалификационной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категории.  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Нижневартовский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социально – гуманитарный колледж, 2008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воспитатель групп для детей с умственными и речевыми нарушениями.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Общий трудовой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8 лет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8 лет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Уроков Урок 9 Тема &quot;Как Незнайка сочинял стихи&quot;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87138" y="4630933"/>
            <a:ext cx="2151413" cy="215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DSC_11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6" y="3529844"/>
            <a:ext cx="1920210" cy="22917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0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Образовательная область</a:t>
            </a:r>
            <a:b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«Познавательное развитие»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5124" name="Picture 4" descr="Модернизации, незнайка картинки из мультфильма мс чепмэ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4" y="332656"/>
            <a:ext cx="1800200" cy="26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фото от Розы Лачиновны\DSC_0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77536"/>
            <a:ext cx="4608512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фото занятие\P10307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63" y="3068960"/>
            <a:ext cx="4308999" cy="32318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Картинки &quot;Незнайка и его друзья&quot;. 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369" y="4365104"/>
            <a:ext cx="1239413" cy="229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986646" cy="5208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Образовательная область</a:t>
            </a:r>
            <a:b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3200" b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</a:rPr>
              <a:t>«Речевое развитие»</a:t>
            </a:r>
            <a:endParaRPr lang="ru-RU" sz="3200" b="0" dirty="0">
              <a:solidFill>
                <a:schemeClr val="tx2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" name="AutoShape 2" descr="https://apf.mail.ru/cgi-bin/readmsg/neznaika09.png?x-email=r1o2z3a4.89%40mail.ru&amp;id=14313225020000000522%3B0%3B12&amp;mode=attachment&amp;channel&amp;bs=10119168&amp;bl=1279990&amp;ct=image%2Fpng&amp;cn=neznaika09.png&amp;cte=binary&amp;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/neznaika09.png?x-email=r1o2z3a4.89%40mail.ru&amp;id=14313225020000000522%3B0%3B12&amp;mode=attachment&amp;channel&amp;bs=10119168&amp;bl=1279990&amp;ct=image%2Fpng&amp;cn=neznaika09.png&amp;cte=binary&amp;preview=1&amp;exif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apf.mail.ru/cgi-bin/readmsg/neznaika09.png?id=14313225020000000522%3B0%3B12&amp;x-email=r1o2z3a4.89%40mail.ru&amp;exif=1&amp;bs=10119168&amp;bl=1279990&amp;ct=image%2Fpng&amp;cn=neznaika09.png&amp;cte=bina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1" name="Picture 7" descr="C:\Users\Admin\AppData\Local\Temp\Rar$DIa0.644\neznaika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4233729"/>
            <a:ext cx="937541" cy="226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Admin\AppData\Local\Temp\Rar$DIa0.528\neznaika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08" y="465138"/>
            <a:ext cx="1178774" cy="180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фото от Розы Лачиновны\IMG_09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800430"/>
            <a:ext cx="3393250" cy="2544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от Розы Лачиновны\IMG_09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00" y="4233729"/>
            <a:ext cx="3184541" cy="23884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инфа с бука\Роза\выступление на конференции\фото на конференцию\IMG_07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29" y="1642948"/>
            <a:ext cx="4289848" cy="2859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9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261</TotalTime>
  <Words>1423</Words>
  <Application>Microsoft Office PowerPoint</Application>
  <PresentationFormat>Экран (4:3)</PresentationFormat>
  <Paragraphs>198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 Рабочая программа разработана в соответствии с Федеральным Законом от 29 декабря 2012 года № 273- ФЗ «Об образовании в Российской Федерации» и   Федеральным государственным образовательным стандартам дошкольного образования, на основании программы «Радуга» разработанной под руководством Т.Н.Дороновой  </vt:lpstr>
      <vt:lpstr>Презентация PowerPoint</vt:lpstr>
      <vt:lpstr>Содержание программы</vt:lpstr>
      <vt:lpstr>Характеристика группы</vt:lpstr>
      <vt:lpstr>Динамика здоровья воспитанников</vt:lpstr>
      <vt:lpstr>Информация о педагогах группы </vt:lpstr>
      <vt:lpstr>Образовательная область «Познавательное развитие»</vt:lpstr>
      <vt:lpstr>Образовательная область «Речевое развитие»</vt:lpstr>
      <vt:lpstr>Образовательная область «Физическое развитие»</vt:lpstr>
      <vt:lpstr>Образовательная область «Социально – коммуникативное развитие»</vt:lpstr>
      <vt:lpstr>Образовательная область «Художественно – эстетическое развитие»</vt:lpstr>
      <vt:lpstr>Результаты педагогической диагностики</vt:lpstr>
      <vt:lpstr>Достижения воспитанников</vt:lpstr>
      <vt:lpstr>Достижения воспитанников</vt:lpstr>
      <vt:lpstr>Развивающая предметно – пространственная среда</vt:lpstr>
      <vt:lpstr>Презентация PowerPoint</vt:lpstr>
      <vt:lpstr>Работа с родителями</vt:lpstr>
      <vt:lpstr>Взаимодействие с социальными партнерами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Роза Агамирзоева</dc:creator>
  <cp:lastModifiedBy>Admin</cp:lastModifiedBy>
  <cp:revision>24</cp:revision>
  <dcterms:created xsi:type="dcterms:W3CDTF">2015-05-10T19:04:32Z</dcterms:created>
  <dcterms:modified xsi:type="dcterms:W3CDTF">2015-05-19T02:49:46Z</dcterms:modified>
</cp:coreProperties>
</file>